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9807b411b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9807b411b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9807b411b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9807b411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9807b411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9807b411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9807b411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9807b411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9807b411b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9807b411b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9807b411b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9807b411b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807b411b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9807b411b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9807b411b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9807b411b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9807b411b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9807b411b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9807b411b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9807b411b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9807b411b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9807b411b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9807b411b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09807b411b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9807b411b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9807b411b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9807b411b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9807b411b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9807b411b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9807b411b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9807b411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9807b411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9807b411b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9807b411b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9807b411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9807b411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9807b411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9807b411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9807b411b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9807b411b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9807b411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9807b411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6.png"/><Relationship Id="rId7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tfgap.warlock.ai/#/6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youtu.be/60z_hpEAtD8" TargetMode="External"/><Relationship Id="rId4" Type="http://schemas.openxmlformats.org/officeDocument/2006/relationships/hyperlink" Target="https://www.youtube.com/channel/UCZZ3MA6ChVTViq8ORmFfCPA" TargetMode="External"/><Relationship Id="rId11" Type="http://schemas.openxmlformats.org/officeDocument/2006/relationships/hyperlink" Target="https://arxiv.org/abs/1205.5935" TargetMode="External"/><Relationship Id="rId10" Type="http://schemas.openxmlformats.org/officeDocument/2006/relationships/hyperlink" Target="https://geometricalgebra.org/" TargetMode="External"/><Relationship Id="rId12" Type="http://schemas.openxmlformats.org/officeDocument/2006/relationships/hyperlink" Target="http://www.faculty.luther.edu/~macdonal/laga/index.html" TargetMode="External"/><Relationship Id="rId9" Type="http://schemas.openxmlformats.org/officeDocument/2006/relationships/hyperlink" Target="https://www.cambridge.org/core/books/geometric-algebra-for-physicists/FB8D3ACB76AB3AB10BA7F27505925091" TargetMode="External"/><Relationship Id="rId5" Type="http://schemas.openxmlformats.org/officeDocument/2006/relationships/hyperlink" Target="https://discord.gg/vGY6pPk" TargetMode="External"/><Relationship Id="rId6" Type="http://schemas.openxmlformats.org/officeDocument/2006/relationships/hyperlink" Target="https://bivector.net/" TargetMode="External"/><Relationship Id="rId7" Type="http://schemas.openxmlformats.org/officeDocument/2006/relationships/hyperlink" Target="https://geometricalgebratutorial.com/" TargetMode="External"/><Relationship Id="rId8" Type="http://schemas.openxmlformats.org/officeDocument/2006/relationships/hyperlink" Target="https://enkimute.github.io/ganja.js/examples/coffeeshop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hyperlink" Target="http://geocalc.clas.asu.edu/html/Evolution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Relationship Id="rId5" Type="http://schemas.openxmlformats.org/officeDocument/2006/relationships/hyperlink" Target="https://www.youtube.com/watch?v=tX4H_ctggY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youtu.be/5R2sv9GCwz0?t=674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</a:t>
            </a:r>
            <a:r>
              <a:rPr lang="en-GB"/>
              <a:t> to Geometric Algebra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Robin Kahlow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r>
              <a:rPr lang="en-GB"/>
              <a:t>. Geometric Algebra Introduction</a:t>
            </a:r>
            <a:endParaRPr/>
          </a:p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could have invented Geometric Algebra</a:t>
            </a:r>
            <a:endParaRPr/>
          </a:p>
        </p:txBody>
      </p:sp>
      <p:sp>
        <p:nvSpPr>
          <p:cNvPr id="133" name="Google Shape;133;p23"/>
          <p:cNvSpPr txBox="1"/>
          <p:nvPr/>
        </p:nvSpPr>
        <p:spPr>
          <a:xfrm>
            <a:off x="81650" y="1032550"/>
            <a:ext cx="8923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Multiply two vectors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400"/>
              <a:buChar char="-"/>
            </a:pPr>
            <a:r>
              <a:rPr lang="en-GB">
                <a:solidFill>
                  <a:srgbClr val="CC4125"/>
                </a:solidFill>
              </a:rPr>
              <a:t>Math teacher in high school / university: y</a:t>
            </a:r>
            <a:r>
              <a:rPr lang="en-GB">
                <a:solidFill>
                  <a:srgbClr val="CC4125"/>
                </a:solidFill>
              </a:rPr>
              <a:t>ou can’t just multiply vectors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Dot product </a:t>
            </a:r>
            <a:endParaRPr>
              <a:solidFill>
                <a:schemeClr val="lt2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Gives a scalar number that tells similarity between two vectors (cos angle)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Cross product</a:t>
            </a:r>
            <a:endParaRPr>
              <a:solidFill>
                <a:schemeClr val="lt2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Gives a third vector that is orthogonal to the first two</a:t>
            </a:r>
            <a:endParaRPr>
              <a:solidFill>
                <a:schemeClr val="lt2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Flipping order changes direction / sign</a:t>
            </a:r>
            <a:endParaRPr>
              <a:solidFill>
                <a:schemeClr val="lt2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Only works in 3D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-"/>
            </a:pPr>
            <a:r>
              <a:rPr lang="en-GB">
                <a:solidFill>
                  <a:schemeClr val="accent1"/>
                </a:solidFill>
              </a:rPr>
              <a:t>Geometric Algebra: why the hell not?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First rule: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Second rule: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200" y="1126763"/>
            <a:ext cx="2843476" cy="21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350" y="1104225"/>
            <a:ext cx="2843475" cy="256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3288" y="1555600"/>
            <a:ext cx="1043312" cy="21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4432" y="1984413"/>
            <a:ext cx="1782168" cy="21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85117" y="3044400"/>
            <a:ext cx="856458" cy="21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1200" y="3288600"/>
            <a:ext cx="1821589" cy="249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12775" y="3587652"/>
            <a:ext cx="5724599" cy="14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/>
          <p:nvPr/>
        </p:nvSpPr>
        <p:spPr>
          <a:xfrm>
            <a:off x="283350" y="1376175"/>
            <a:ext cx="8116200" cy="146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/>
          <p:nvPr/>
        </p:nvSpPr>
        <p:spPr>
          <a:xfrm>
            <a:off x="283350" y="2858275"/>
            <a:ext cx="8116200" cy="223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75" y="1872402"/>
            <a:ext cx="4891400" cy="297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could have invented Geometric Algebra</a:t>
            </a:r>
            <a:endParaRPr/>
          </a:p>
        </p:txBody>
      </p:sp>
      <p:sp>
        <p:nvSpPr>
          <p:cNvPr id="149" name="Google Shape;149;p24"/>
          <p:cNvSpPr txBox="1"/>
          <p:nvPr/>
        </p:nvSpPr>
        <p:spPr>
          <a:xfrm>
            <a:off x="81650" y="1032550"/>
            <a:ext cx="892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Multiply two vectors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200" y="1104226"/>
            <a:ext cx="3146250" cy="23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5750" y="1104225"/>
            <a:ext cx="2843475" cy="256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667" y="1478800"/>
            <a:ext cx="856458" cy="21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84825" y="1491975"/>
            <a:ext cx="1355750" cy="18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24"/>
          <p:cNvCxnSpPr/>
          <p:nvPr/>
        </p:nvCxnSpPr>
        <p:spPr>
          <a:xfrm flipH="1" rot="10800000">
            <a:off x="1168300" y="2508600"/>
            <a:ext cx="777900" cy="4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4"/>
          <p:cNvCxnSpPr/>
          <p:nvPr/>
        </p:nvCxnSpPr>
        <p:spPr>
          <a:xfrm flipH="1" rot="10800000">
            <a:off x="2323888" y="2817800"/>
            <a:ext cx="777900" cy="4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4"/>
          <p:cNvCxnSpPr/>
          <p:nvPr/>
        </p:nvCxnSpPr>
        <p:spPr>
          <a:xfrm flipH="1" rot="10800000">
            <a:off x="3413438" y="3224100"/>
            <a:ext cx="777900" cy="4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4"/>
          <p:cNvCxnSpPr/>
          <p:nvPr/>
        </p:nvCxnSpPr>
        <p:spPr>
          <a:xfrm flipH="1" rot="10800000">
            <a:off x="2325700" y="2515875"/>
            <a:ext cx="850200" cy="4800"/>
          </a:xfrm>
          <a:prstGeom prst="straightConnector1">
            <a:avLst/>
          </a:prstGeom>
          <a:noFill/>
          <a:ln cap="flat" cmpd="sng" w="3810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4"/>
          <p:cNvCxnSpPr/>
          <p:nvPr/>
        </p:nvCxnSpPr>
        <p:spPr>
          <a:xfrm flipH="1" rot="10800000">
            <a:off x="3453500" y="2515875"/>
            <a:ext cx="850200" cy="4800"/>
          </a:xfrm>
          <a:prstGeom prst="straightConnector1">
            <a:avLst/>
          </a:prstGeom>
          <a:noFill/>
          <a:ln cap="flat" cmpd="sng" w="3810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4"/>
          <p:cNvCxnSpPr/>
          <p:nvPr/>
        </p:nvCxnSpPr>
        <p:spPr>
          <a:xfrm flipH="1" rot="10800000">
            <a:off x="3417350" y="2817800"/>
            <a:ext cx="850200" cy="4800"/>
          </a:xfrm>
          <a:prstGeom prst="straightConnector1">
            <a:avLst/>
          </a:prstGeom>
          <a:noFill/>
          <a:ln cap="flat" cmpd="sng" w="3810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4"/>
          <p:cNvCxnSpPr/>
          <p:nvPr/>
        </p:nvCxnSpPr>
        <p:spPr>
          <a:xfrm flipH="1" rot="10800000">
            <a:off x="1168300" y="2817800"/>
            <a:ext cx="850200" cy="4800"/>
          </a:xfrm>
          <a:prstGeom prst="straightConnector1">
            <a:avLst/>
          </a:prstGeom>
          <a:noFill/>
          <a:ln cap="flat" cmpd="sng" w="3810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4"/>
          <p:cNvCxnSpPr/>
          <p:nvPr/>
        </p:nvCxnSpPr>
        <p:spPr>
          <a:xfrm flipH="1" rot="10800000">
            <a:off x="1096000" y="3179025"/>
            <a:ext cx="850200" cy="4800"/>
          </a:xfrm>
          <a:prstGeom prst="straightConnector1">
            <a:avLst/>
          </a:prstGeom>
          <a:noFill/>
          <a:ln cap="flat" cmpd="sng" w="3810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4"/>
          <p:cNvCxnSpPr/>
          <p:nvPr/>
        </p:nvCxnSpPr>
        <p:spPr>
          <a:xfrm flipH="1" rot="10800000">
            <a:off x="2219100" y="3195925"/>
            <a:ext cx="850200" cy="4800"/>
          </a:xfrm>
          <a:prstGeom prst="straightConnector1">
            <a:avLst/>
          </a:prstGeom>
          <a:noFill/>
          <a:ln cap="flat" cmpd="sng" w="3810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4"/>
          <p:cNvCxnSpPr/>
          <p:nvPr/>
        </p:nvCxnSpPr>
        <p:spPr>
          <a:xfrm flipH="1" rot="10800000">
            <a:off x="1132150" y="3544150"/>
            <a:ext cx="1856400" cy="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4"/>
          <p:cNvCxnSpPr/>
          <p:nvPr/>
        </p:nvCxnSpPr>
        <p:spPr>
          <a:xfrm flipH="1" rot="10800000">
            <a:off x="1168300" y="3880575"/>
            <a:ext cx="1719300" cy="6900"/>
          </a:xfrm>
          <a:prstGeom prst="straightConnector1">
            <a:avLst/>
          </a:prstGeom>
          <a:noFill/>
          <a:ln cap="flat" cmpd="sng" w="3810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4"/>
          <p:cNvCxnSpPr/>
          <p:nvPr/>
        </p:nvCxnSpPr>
        <p:spPr>
          <a:xfrm flipH="1" rot="10800000">
            <a:off x="1168300" y="4223000"/>
            <a:ext cx="1719300" cy="6900"/>
          </a:xfrm>
          <a:prstGeom prst="straightConnector1">
            <a:avLst/>
          </a:prstGeom>
          <a:noFill/>
          <a:ln cap="flat" cmpd="sng" w="3810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4"/>
          <p:cNvCxnSpPr/>
          <p:nvPr/>
        </p:nvCxnSpPr>
        <p:spPr>
          <a:xfrm flipH="1" rot="10800000">
            <a:off x="1168300" y="4565425"/>
            <a:ext cx="1719300" cy="6900"/>
          </a:xfrm>
          <a:prstGeom prst="straightConnector1">
            <a:avLst/>
          </a:prstGeom>
          <a:noFill/>
          <a:ln cap="flat" cmpd="sng" w="3810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4"/>
          <p:cNvCxnSpPr/>
          <p:nvPr/>
        </p:nvCxnSpPr>
        <p:spPr>
          <a:xfrm>
            <a:off x="1755175" y="4868150"/>
            <a:ext cx="666600" cy="1500"/>
          </a:xfrm>
          <a:prstGeom prst="straightConnector1">
            <a:avLst/>
          </a:prstGeom>
          <a:noFill/>
          <a:ln cap="flat" cmpd="sng" w="3810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4"/>
          <p:cNvCxnSpPr/>
          <p:nvPr/>
        </p:nvCxnSpPr>
        <p:spPr>
          <a:xfrm flipH="1" rot="10800000">
            <a:off x="1075775" y="4860050"/>
            <a:ext cx="505500" cy="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4"/>
          <p:cNvSpPr txBox="1"/>
          <p:nvPr/>
        </p:nvSpPr>
        <p:spPr>
          <a:xfrm>
            <a:off x="5102075" y="1853775"/>
            <a:ext cx="39315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Result has two different parts:</a:t>
            </a:r>
            <a:endParaRPr>
              <a:solidFill>
                <a:schemeClr val="accent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-"/>
            </a:pPr>
            <a:r>
              <a:rPr lang="en-GB">
                <a:solidFill>
                  <a:schemeClr val="accent1"/>
                </a:solidFill>
              </a:rPr>
              <a:t>Scalar part from Dot product</a:t>
            </a:r>
            <a:endParaRPr>
              <a:solidFill>
                <a:schemeClr val="accen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Char char="-"/>
            </a:pPr>
            <a:r>
              <a:rPr lang="en-GB">
                <a:solidFill>
                  <a:srgbClr val="674EA7"/>
                </a:solidFill>
              </a:rPr>
              <a:t>“Bivector” part from “Wedge product”</a:t>
            </a:r>
            <a:endParaRPr>
              <a:solidFill>
                <a:srgbClr val="674EA7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Wedge product in 3D looks like Cross product</a:t>
            </a:r>
            <a:endParaRPr>
              <a:solidFill>
                <a:schemeClr val="lt2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But: it’s a bivector and not a vector</a:t>
            </a:r>
            <a:endParaRPr>
              <a:solidFill>
                <a:schemeClr val="lt2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Only in 3D:</a:t>
            </a:r>
            <a:endParaRPr>
              <a:solidFill>
                <a:schemeClr val="lt2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For every plane, there is a vector orthogonal to it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70" name="Google Shape;170;p24"/>
          <p:cNvCxnSpPr/>
          <p:nvPr/>
        </p:nvCxnSpPr>
        <p:spPr>
          <a:xfrm flipH="1" rot="10800000">
            <a:off x="681950" y="1736625"/>
            <a:ext cx="777900" cy="4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4"/>
          <p:cNvCxnSpPr/>
          <p:nvPr/>
        </p:nvCxnSpPr>
        <p:spPr>
          <a:xfrm>
            <a:off x="1580025" y="1733700"/>
            <a:ext cx="1360500" cy="3000"/>
          </a:xfrm>
          <a:prstGeom prst="straightConnector1">
            <a:avLst/>
          </a:prstGeom>
          <a:noFill/>
          <a:ln cap="flat" cmpd="sng" w="3810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does this mean geometrically?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575" y="1017725"/>
            <a:ext cx="2918725" cy="3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0025" y="2106800"/>
            <a:ext cx="3487901" cy="262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350" y="2106800"/>
            <a:ext cx="3511949" cy="266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5"/>
          <p:cNvCxnSpPr/>
          <p:nvPr/>
        </p:nvCxnSpPr>
        <p:spPr>
          <a:xfrm flipH="1">
            <a:off x="3318550" y="1306275"/>
            <a:ext cx="590700" cy="11046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5"/>
          <p:cNvCxnSpPr/>
          <p:nvPr/>
        </p:nvCxnSpPr>
        <p:spPr>
          <a:xfrm>
            <a:off x="5157900" y="1320700"/>
            <a:ext cx="456300" cy="12294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25"/>
          <p:cNvSpPr txBox="1"/>
          <p:nvPr/>
        </p:nvSpPr>
        <p:spPr>
          <a:xfrm>
            <a:off x="81650" y="1032550"/>
            <a:ext cx="892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Multiply two vectors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Often called Geometric Product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but really is just the ordinary product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Geometry directly representable</a:t>
            </a:r>
            <a:endParaRPr/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25" y="1017725"/>
            <a:ext cx="3454275" cy="397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4466325" y="1363925"/>
            <a:ext cx="38901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2"/>
                </a:solidFill>
              </a:rPr>
              <a:t>Vectors: Line elements</a:t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2"/>
                </a:solidFill>
              </a:rPr>
              <a:t>Bivectors: Plane / Area elements</a:t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2"/>
                </a:solidFill>
              </a:rPr>
              <a:t>Trivectors: Volume elements</a:t>
            </a:r>
            <a:endParaRPr sz="1600">
              <a:solidFill>
                <a:schemeClr val="lt2"/>
              </a:solidFill>
            </a:endParaRPr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625" y="1871422"/>
            <a:ext cx="2085725" cy="37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4826" y="2902726"/>
            <a:ext cx="3366775" cy="3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2223" y="4033700"/>
            <a:ext cx="1762675" cy="40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 Examples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Rotors</a:t>
            </a:r>
            <a:endParaRPr/>
          </a:p>
        </p:txBody>
      </p:sp>
      <p:sp>
        <p:nvSpPr>
          <p:cNvPr id="198" name="Google Shape;198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7160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33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 Examples - Rotors</a:t>
            </a:r>
            <a:endParaRPr/>
          </a:p>
        </p:txBody>
      </p:sp>
      <p:sp>
        <p:nvSpPr>
          <p:cNvPr id="204" name="Google Shape;204;p28"/>
          <p:cNvSpPr txBox="1"/>
          <p:nvPr/>
        </p:nvSpPr>
        <p:spPr>
          <a:xfrm>
            <a:off x="110400" y="1037350"/>
            <a:ext cx="892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Multiplying two vectors gave us a bivector part (e_1 e_2)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Can be interpreted as plane area element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Let’s try to square a basis bivector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167" y="1888275"/>
            <a:ext cx="8224882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 txBox="1"/>
          <p:nvPr/>
        </p:nvSpPr>
        <p:spPr>
          <a:xfrm>
            <a:off x="43225" y="2564550"/>
            <a:ext cx="90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The basis bivector is like the Imaginary Unit from Complex Numbers!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3356" y="1166975"/>
            <a:ext cx="1437600" cy="35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7949" y="1423225"/>
            <a:ext cx="2299875" cy="314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28"/>
          <p:cNvCxnSpPr/>
          <p:nvPr/>
        </p:nvCxnSpPr>
        <p:spPr>
          <a:xfrm flipH="1">
            <a:off x="4845900" y="1608850"/>
            <a:ext cx="302400" cy="485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28"/>
          <p:cNvCxnSpPr/>
          <p:nvPr/>
        </p:nvCxnSpPr>
        <p:spPr>
          <a:xfrm flipH="1">
            <a:off x="7770425" y="1458700"/>
            <a:ext cx="66000" cy="6399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 Examples - Rotors</a:t>
            </a:r>
            <a:endParaRPr/>
          </a:p>
        </p:txBody>
      </p:sp>
      <p:sp>
        <p:nvSpPr>
          <p:cNvPr id="216" name="Google Shape;216;p29"/>
          <p:cNvSpPr txBox="1"/>
          <p:nvPr/>
        </p:nvSpPr>
        <p:spPr>
          <a:xfrm>
            <a:off x="110400" y="1037350"/>
            <a:ext cx="89232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400"/>
              <a:buChar char="-"/>
            </a:pPr>
            <a:r>
              <a:rPr lang="en-GB">
                <a:solidFill>
                  <a:srgbClr val="CC4125"/>
                </a:solidFill>
              </a:rPr>
              <a:t>Traditionally</a:t>
            </a:r>
            <a:endParaRPr>
              <a:solidFill>
                <a:srgbClr val="CC412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A complex number is the sum of a real and imaginary part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Vectors and complex numbers are seen as separate concepts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Complex numbers can be used to represent and compose 2D rotation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-"/>
            </a:pPr>
            <a:r>
              <a:rPr lang="en-GB">
                <a:solidFill>
                  <a:schemeClr val="accent1"/>
                </a:solidFill>
              </a:rPr>
              <a:t>In Geometric Algebra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Multiplying two vectors gives the </a:t>
            </a:r>
            <a:r>
              <a:rPr lang="en-GB">
                <a:solidFill>
                  <a:schemeClr val="accent5"/>
                </a:solidFill>
              </a:rPr>
              <a:t>Rotor</a:t>
            </a:r>
            <a:r>
              <a:rPr lang="en-GB">
                <a:solidFill>
                  <a:schemeClr val="lt2"/>
                </a:solidFill>
              </a:rPr>
              <a:t> rotating between them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accent5"/>
                </a:solidFill>
              </a:rPr>
              <a:t>Rotor</a:t>
            </a:r>
            <a:r>
              <a:rPr lang="en-GB">
                <a:solidFill>
                  <a:schemeClr val="lt2"/>
                </a:solidFill>
              </a:rPr>
              <a:t> has a real and a bivector part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We can multiply vectors and a scalar + bivector just fine</a:t>
            </a:r>
            <a:endParaRPr>
              <a:solidFill>
                <a:schemeClr val="lt2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Rotates the vector: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50" y="2089938"/>
            <a:ext cx="3430275" cy="4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6675" y="2101676"/>
            <a:ext cx="3805678" cy="4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950" y="3792775"/>
            <a:ext cx="7037350" cy="11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9"/>
          <p:cNvSpPr/>
          <p:nvPr/>
        </p:nvSpPr>
        <p:spPr>
          <a:xfrm>
            <a:off x="337000" y="2571750"/>
            <a:ext cx="8116200" cy="249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 Examples - Rotors</a:t>
            </a:r>
            <a:endParaRPr/>
          </a:p>
        </p:txBody>
      </p:sp>
      <p:sp>
        <p:nvSpPr>
          <p:cNvPr id="226" name="Google Shape;226;p30"/>
          <p:cNvSpPr txBox="1"/>
          <p:nvPr/>
        </p:nvSpPr>
        <p:spPr>
          <a:xfrm>
            <a:off x="110400" y="1037350"/>
            <a:ext cx="8923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In 3D, we have 3 basis bivectors → 3 Imaginary numbers → Quaternions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3 planes of rotation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Quaternions rotate in them just like Complex Numbers did in 2D in 1 plane of rotation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Formula for applying rotor in 2D to a vector (R v) was a special case, in general (any dim):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625" y="1454775"/>
            <a:ext cx="4020100" cy="4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6125" y="2855175"/>
            <a:ext cx="4967799" cy="148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30"/>
          <p:cNvCxnSpPr/>
          <p:nvPr/>
        </p:nvCxnSpPr>
        <p:spPr>
          <a:xfrm>
            <a:off x="1042150" y="3332950"/>
            <a:ext cx="701100" cy="4179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" name="Google Shape;230;p30"/>
          <p:cNvSpPr txBox="1"/>
          <p:nvPr/>
        </p:nvSpPr>
        <p:spPr>
          <a:xfrm>
            <a:off x="100850" y="3025600"/>
            <a:ext cx="13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“Reverse”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 Examples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Automatic Differentiation</a:t>
            </a:r>
            <a:endParaRPr/>
          </a:p>
        </p:txBody>
      </p:sp>
      <p:sp>
        <p:nvSpPr>
          <p:cNvPr id="236" name="Google Shape;236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 sz="3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What is Geometric Algebra?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Applications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Geometric Algebra </a:t>
            </a:r>
            <a:r>
              <a:rPr lang="en-GB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Examples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Rotors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Automatic Differentiation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Software implementation (TFGA presentation)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- Automatic Differentiation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110400" y="1037350"/>
            <a:ext cx="89232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So far we had basis vectors squaring to +1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Can also choose different number, eg. square to 0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Can be used for forward-mode automatic differentiation: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Can be extended to work for multiple inputs and higher order derivatives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More details in my writeup: https://discourse.bivector.net/t/automatic-differentiation/289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300" y="2509303"/>
            <a:ext cx="6643826" cy="9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0700" y="1855625"/>
            <a:ext cx="3904756" cy="5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  <a:r>
              <a:rPr lang="en-GB"/>
              <a:t>. Software Implementation (TFGA Presentation)</a:t>
            </a:r>
            <a:endParaRPr/>
          </a:p>
        </p:txBody>
      </p:sp>
      <p:sp>
        <p:nvSpPr>
          <p:cNvPr id="250" name="Google Shape;250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https://tfgap.warlock.ai/#/6</a:t>
            </a:r>
            <a:endParaRPr/>
          </a:p>
          <a:p>
            <a:pPr indent="0" lvl="0" marL="9144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resources on Geometric Algebra</a:t>
            </a:r>
            <a:endParaRPr/>
          </a:p>
        </p:txBody>
      </p:sp>
      <p:sp>
        <p:nvSpPr>
          <p:cNvPr id="256" name="Google Shape;256;p34"/>
          <p:cNvSpPr txBox="1"/>
          <p:nvPr/>
        </p:nvSpPr>
        <p:spPr>
          <a:xfrm>
            <a:off x="110400" y="1037350"/>
            <a:ext cx="8923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-"/>
            </a:pPr>
            <a:r>
              <a:rPr lang="en-GB" sz="1200">
                <a:solidFill>
                  <a:schemeClr val="lt2"/>
                </a:solidFill>
              </a:rPr>
              <a:t>Online</a:t>
            </a:r>
            <a:endParaRPr sz="1200">
              <a:solidFill>
                <a:schemeClr val="lt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-"/>
            </a:pPr>
            <a:r>
              <a:rPr lang="en-GB" sz="1200">
                <a:solidFill>
                  <a:schemeClr val="lt2"/>
                </a:solidFill>
              </a:rPr>
              <a:t>Sudgy Lacmoe’s “A Swift Introduction to Geometric Algebra”: </a:t>
            </a:r>
            <a:r>
              <a:rPr lang="en-GB" sz="1200" u="sng">
                <a:solidFill>
                  <a:schemeClr val="hlink"/>
                </a:solidFill>
                <a:hlinkClick r:id="rId3"/>
              </a:rPr>
              <a:t>https://youtu.be/60z_hpEAtD8</a:t>
            </a:r>
            <a:endParaRPr sz="1200">
              <a:solidFill>
                <a:schemeClr val="lt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-"/>
            </a:pPr>
            <a:r>
              <a:rPr lang="en-GB" sz="1200">
                <a:solidFill>
                  <a:schemeClr val="lt2"/>
                </a:solidFill>
              </a:rPr>
              <a:t>Videos on Youtube </a:t>
            </a:r>
            <a:r>
              <a:rPr lang="en-GB" sz="1200">
                <a:solidFill>
                  <a:schemeClr val="lt2"/>
                </a:solidFill>
              </a:rPr>
              <a:t>channel </a:t>
            </a:r>
            <a:r>
              <a:rPr lang="en-GB" sz="1200">
                <a:solidFill>
                  <a:schemeClr val="lt2"/>
                </a:solidFill>
              </a:rPr>
              <a:t>Bivector: </a:t>
            </a:r>
            <a:r>
              <a:rPr lang="en-GB" sz="1200" u="sng">
                <a:solidFill>
                  <a:schemeClr val="hlink"/>
                </a:solidFill>
                <a:hlinkClick r:id="rId4"/>
              </a:rPr>
              <a:t>https://www.youtube.com/channel/UCZZ3MA6ChVTViq8ORmFfCPA</a:t>
            </a:r>
            <a:endParaRPr sz="1200">
              <a:solidFill>
                <a:schemeClr val="lt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-"/>
            </a:pPr>
            <a:r>
              <a:rPr lang="en-GB" sz="1200">
                <a:solidFill>
                  <a:schemeClr val="lt2"/>
                </a:solidFill>
              </a:rPr>
              <a:t>Geometric Algebra Discord community: </a:t>
            </a:r>
            <a:r>
              <a:rPr lang="en-GB" sz="1200" u="sng">
                <a:solidFill>
                  <a:schemeClr val="hlink"/>
                </a:solidFill>
                <a:hlinkClick r:id="rId5"/>
              </a:rPr>
              <a:t>https://discord.gg/vGY6pPk</a:t>
            </a:r>
            <a:endParaRPr sz="1200">
              <a:solidFill>
                <a:schemeClr val="lt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-"/>
            </a:pPr>
            <a:r>
              <a:rPr lang="en-GB" sz="1200">
                <a:solidFill>
                  <a:schemeClr val="lt2"/>
                </a:solidFill>
              </a:rPr>
              <a:t>Bivector website: </a:t>
            </a:r>
            <a:r>
              <a:rPr lang="en-GB" sz="1200" u="sng">
                <a:solidFill>
                  <a:schemeClr val="hlink"/>
                </a:solidFill>
                <a:hlinkClick r:id="rId6"/>
              </a:rPr>
              <a:t>https://bivector.net/</a:t>
            </a:r>
            <a:endParaRPr sz="1200">
              <a:solidFill>
                <a:schemeClr val="lt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-"/>
            </a:pPr>
            <a:r>
              <a:rPr lang="en-GB" sz="1200">
                <a:solidFill>
                  <a:schemeClr val="lt2"/>
                </a:solidFill>
              </a:rPr>
              <a:t>My own GA tutorials: </a:t>
            </a:r>
            <a:r>
              <a:rPr lang="en-GB" sz="12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https://geometricalgebratutorial.com/</a:t>
            </a:r>
            <a:endParaRPr sz="1200">
              <a:solidFill>
                <a:schemeClr val="lt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-"/>
            </a:pPr>
            <a:r>
              <a:rPr lang="en-GB" sz="1200">
                <a:solidFill>
                  <a:schemeClr val="lt2"/>
                </a:solidFill>
              </a:rPr>
              <a:t>Coffeeshop, lots of interactive GA examples: </a:t>
            </a:r>
            <a:r>
              <a:rPr lang="en-GB" sz="1200" u="sng">
                <a:solidFill>
                  <a:schemeClr val="hlink"/>
                </a:solidFill>
                <a:hlinkClick r:id="rId8"/>
              </a:rPr>
              <a:t>https://enkimute.github.io/ganja.js/examples/coffeeshop.html</a:t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-"/>
            </a:pPr>
            <a:r>
              <a:rPr lang="en-GB" sz="1200">
                <a:solidFill>
                  <a:schemeClr val="lt2"/>
                </a:solidFill>
              </a:rPr>
              <a:t>Literature</a:t>
            </a:r>
            <a:endParaRPr sz="1200">
              <a:solidFill>
                <a:schemeClr val="lt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-"/>
            </a:pPr>
            <a:r>
              <a:rPr lang="en-GB" sz="1200">
                <a:solidFill>
                  <a:schemeClr val="lt2"/>
                </a:solidFill>
              </a:rPr>
              <a:t>Geometric Algebra for Physicists: </a:t>
            </a:r>
            <a:r>
              <a:rPr lang="en-GB" sz="1200" u="sng">
                <a:solidFill>
                  <a:schemeClr val="hlink"/>
                </a:solidFill>
                <a:hlinkClick r:id="rId9"/>
              </a:rPr>
              <a:t>https://www.cambridge.org/core/books/geometric-algebra-for-physicists/FB8D3ACB76AB3AB10BA7F27505925091</a:t>
            </a:r>
            <a:endParaRPr sz="1200">
              <a:solidFill>
                <a:schemeClr val="lt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-"/>
            </a:pPr>
            <a:r>
              <a:rPr lang="en-GB" sz="1200">
                <a:solidFill>
                  <a:schemeClr val="lt2"/>
                </a:solidFill>
              </a:rPr>
              <a:t>Geometric Algebra for Computer Science: </a:t>
            </a:r>
            <a:r>
              <a:rPr lang="en-GB" sz="1200" u="sng">
                <a:solidFill>
                  <a:schemeClr val="hlink"/>
                </a:solidFill>
                <a:hlinkClick r:id="rId10"/>
              </a:rPr>
              <a:t>https://geometricalgebra.org/</a:t>
            </a:r>
            <a:endParaRPr sz="1200">
              <a:solidFill>
                <a:schemeClr val="lt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-"/>
            </a:pPr>
            <a:r>
              <a:rPr lang="en-GB" sz="1200">
                <a:solidFill>
                  <a:schemeClr val="lt2"/>
                </a:solidFill>
              </a:rPr>
              <a:t>Geometric Algebra by Eric Chisolm: </a:t>
            </a:r>
            <a:r>
              <a:rPr lang="en-GB" sz="1200" u="sng">
                <a:solidFill>
                  <a:schemeClr val="hlink"/>
                </a:solidFill>
                <a:hlinkClick r:id="rId11"/>
              </a:rPr>
              <a:t>https://arxiv.org/abs/1205.5935</a:t>
            </a:r>
            <a:endParaRPr sz="1200">
              <a:solidFill>
                <a:schemeClr val="lt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-"/>
            </a:pPr>
            <a:r>
              <a:rPr lang="en-GB" sz="1200">
                <a:solidFill>
                  <a:schemeClr val="lt2"/>
                </a:solidFill>
              </a:rPr>
              <a:t>Linear and Geometric Algebra: </a:t>
            </a:r>
            <a:r>
              <a:rPr lang="en-GB" sz="1200" u="sng">
                <a:solidFill>
                  <a:schemeClr val="hlink"/>
                </a:solidFill>
                <a:hlinkClick r:id="rId12"/>
              </a:rPr>
              <a:t>http://www.faculty.luther.edu/~macdonal/laga/index.html</a:t>
            </a:r>
            <a:endParaRPr sz="1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558800" lvl="0" marL="457200" rtl="0" algn="ctr">
              <a:spcBef>
                <a:spcPts val="0"/>
              </a:spcBef>
              <a:spcAft>
                <a:spcPts val="0"/>
              </a:spcAft>
              <a:buSzPts val="5200"/>
              <a:buAutoNum type="arabicPeriod"/>
            </a:pPr>
            <a:r>
              <a:rPr lang="en-GB"/>
              <a:t>What is Geometric Algebra?</a:t>
            </a:r>
            <a:endParaRPr/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What is Geometric Algebra?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017725"/>
            <a:ext cx="5196900" cy="40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Mathematical framework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…</a:t>
            </a:r>
            <a:r>
              <a:rPr lang="en-GB">
                <a:solidFill>
                  <a:schemeClr val="accent1"/>
                </a:solidFill>
              </a:rPr>
              <a:t>Unifying</a:t>
            </a:r>
            <a:r>
              <a:rPr lang="en-GB"/>
              <a:t> traditionally distinct concepts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…</a:t>
            </a:r>
            <a:r>
              <a:rPr lang="en-GB">
                <a:solidFill>
                  <a:schemeClr val="accent1"/>
                </a:solidFill>
              </a:rPr>
              <a:t>S</a:t>
            </a:r>
            <a:r>
              <a:rPr lang="en-GB">
                <a:solidFill>
                  <a:schemeClr val="accent1"/>
                </a:solidFill>
              </a:rPr>
              <a:t>implifying</a:t>
            </a:r>
            <a:r>
              <a:rPr lang="en-GB"/>
              <a:t> difficult concepts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…</a:t>
            </a:r>
            <a:r>
              <a:rPr lang="en-GB">
                <a:solidFill>
                  <a:schemeClr val="accent1"/>
                </a:solidFill>
              </a:rPr>
              <a:t>U</a:t>
            </a:r>
            <a:r>
              <a:rPr lang="en-GB">
                <a:solidFill>
                  <a:schemeClr val="accent1"/>
                </a:solidFill>
              </a:rPr>
              <a:t>nderstanding</a:t>
            </a:r>
            <a:r>
              <a:rPr lang="en-GB"/>
              <a:t> abstract concepts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…</a:t>
            </a:r>
            <a:r>
              <a:rPr lang="en-GB">
                <a:solidFill>
                  <a:schemeClr val="accent1"/>
                </a:solidFill>
              </a:rPr>
              <a:t>Generalizing</a:t>
            </a:r>
            <a:r>
              <a:rPr lang="en-GB"/>
              <a:t> existing concepts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Invented in 19th century by Grassmann, Clifford among others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Somewhat forgotten </a:t>
            </a:r>
            <a:r>
              <a:rPr lang="en-GB"/>
              <a:t>in favor of Vector algebra </a:t>
            </a:r>
            <a:r>
              <a:rPr lang="en-GB"/>
              <a:t>until later (~1960s by David Hestenes)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“</a:t>
            </a:r>
            <a:r>
              <a:rPr lang="en-GB"/>
              <a:t>Geometry without algebra is dumb! Algebra without geometry is blind!” - Hestenes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200" y="589025"/>
            <a:ext cx="284963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5273150" y="4410000"/>
            <a:ext cx="350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4"/>
              </a:rPr>
              <a:t>http://geocalc.clas.asu.edu/html/Evolution.html</a:t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Applications</a:t>
            </a:r>
            <a:endParaRPr/>
          </a:p>
        </p:txBody>
      </p:sp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Applications - Computer Graphics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2925" y="960600"/>
            <a:ext cx="4669225" cy="277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9" y="953450"/>
            <a:ext cx="4280477" cy="27854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1291875" y="3850600"/>
            <a:ext cx="228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C4125"/>
                </a:solidFill>
              </a:rPr>
              <a:t>Traditional approach</a:t>
            </a:r>
            <a:endParaRPr sz="1800">
              <a:solidFill>
                <a:srgbClr val="CC4125"/>
              </a:solidFill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4706475" y="3866050"/>
            <a:ext cx="432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(Projective) Geometric Algebra approach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158475" y="4216600"/>
            <a:ext cx="3986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Many types of objects: </a:t>
            </a:r>
            <a:r>
              <a:rPr lang="en-GB">
                <a:solidFill>
                  <a:srgbClr val="DD7E6B"/>
                </a:solidFill>
              </a:rPr>
              <a:t>Vector</a:t>
            </a:r>
            <a:r>
              <a:rPr lang="en-GB">
                <a:solidFill>
                  <a:schemeClr val="lt2"/>
                </a:solidFill>
              </a:rPr>
              <a:t>, </a:t>
            </a:r>
            <a:r>
              <a:rPr lang="en-GB">
                <a:solidFill>
                  <a:srgbClr val="CC4125"/>
                </a:solidFill>
              </a:rPr>
              <a:t>Matrix</a:t>
            </a:r>
            <a:r>
              <a:rPr lang="en-GB">
                <a:solidFill>
                  <a:schemeClr val="lt2"/>
                </a:solidFill>
              </a:rPr>
              <a:t>, </a:t>
            </a:r>
            <a:r>
              <a:rPr lang="en-GB">
                <a:solidFill>
                  <a:srgbClr val="A61C00"/>
                </a:solidFill>
              </a:rPr>
              <a:t>Quaternion</a:t>
            </a:r>
            <a:r>
              <a:rPr lang="en-GB">
                <a:solidFill>
                  <a:schemeClr val="lt2"/>
                </a:solidFill>
              </a:rPr>
              <a:t>, </a:t>
            </a:r>
            <a:r>
              <a:rPr lang="en-GB">
                <a:solidFill>
                  <a:srgbClr val="85200C"/>
                </a:solidFill>
              </a:rPr>
              <a:t>Dual-Quaternion</a:t>
            </a:r>
            <a:r>
              <a:rPr lang="en-GB">
                <a:solidFill>
                  <a:schemeClr val="lt2"/>
                </a:solidFill>
              </a:rPr>
              <a:t>, </a:t>
            </a:r>
            <a:r>
              <a:rPr lang="en-GB">
                <a:solidFill>
                  <a:srgbClr val="5B0F00"/>
                </a:solidFill>
              </a:rPr>
              <a:t>…</a:t>
            </a:r>
            <a:endParaRPr sz="1200">
              <a:solidFill>
                <a:srgbClr val="5B0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Implementations require a lot of work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4326725" y="4281700"/>
            <a:ext cx="474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Only one type of object: </a:t>
            </a:r>
            <a:r>
              <a:rPr lang="en-GB">
                <a:solidFill>
                  <a:schemeClr val="accent1"/>
                </a:solidFill>
              </a:rPr>
              <a:t>Multivector</a:t>
            </a:r>
            <a:endParaRPr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1-line implementations with simple GA operations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1692900" y="3669350"/>
            <a:ext cx="575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</a:rPr>
              <a:t>Geometric Algebra at SIGGRAPH 2019 - </a:t>
            </a:r>
            <a:r>
              <a:rPr lang="en-GB" sz="1000" u="sng">
                <a:solidFill>
                  <a:schemeClr val="hlink"/>
                </a:solidFill>
                <a:hlinkClick r:id="rId5"/>
              </a:rPr>
              <a:t>https://www.youtube.com/watch?v=tX4H_ctggYo</a:t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</a:t>
            </a:r>
            <a:r>
              <a:rPr lang="en-GB"/>
              <a:t>Applications - Physics - Classical Mechanics</a:t>
            </a:r>
            <a:endParaRPr/>
          </a:p>
        </p:txBody>
      </p:sp>
      <p:sp>
        <p:nvSpPr>
          <p:cNvPr id="99" name="Google Shape;99;p19"/>
          <p:cNvSpPr txBox="1"/>
          <p:nvPr/>
        </p:nvSpPr>
        <p:spPr>
          <a:xfrm>
            <a:off x="182500" y="1017725"/>
            <a:ext cx="8711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Projective Geometric Algebra unifies rotation and translation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Force / Torque → “Forque”, 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Gives insight on origin of Quantum Spin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Works in any dimension, equations stay the same (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https://youtu.be/5R2sv9GCwz0?t=674</a:t>
            </a:r>
            <a:r>
              <a:rPr lang="en-GB">
                <a:solidFill>
                  <a:schemeClr val="lt2"/>
                </a:solidFill>
              </a:rPr>
              <a:t>)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75" y="2021850"/>
            <a:ext cx="4011376" cy="294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1425" y="3707550"/>
            <a:ext cx="3567827" cy="13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7275" y="2064417"/>
            <a:ext cx="3594527" cy="170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</a:t>
            </a:r>
            <a:r>
              <a:rPr lang="en-GB"/>
              <a:t>Applications - Physics - Electromagnetism</a:t>
            </a:r>
            <a:endParaRPr/>
          </a:p>
        </p:txBody>
      </p:sp>
      <p:sp>
        <p:nvSpPr>
          <p:cNvPr id="108" name="Google Shape;108;p20"/>
          <p:cNvSpPr txBox="1"/>
          <p:nvPr/>
        </p:nvSpPr>
        <p:spPr>
          <a:xfrm>
            <a:off x="182500" y="1017725"/>
            <a:ext cx="8711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Electromagnetism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Maxwell’s 4 equations reduced to a single equation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Special Relativity calculations become much easier (eg. how a moving observer sees an E-field)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827" y="2370850"/>
            <a:ext cx="2848624" cy="175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300" y="2074175"/>
            <a:ext cx="2487701" cy="2838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/>
          <p:nvPr/>
        </p:nvSpPr>
        <p:spPr>
          <a:xfrm>
            <a:off x="3568313" y="3097575"/>
            <a:ext cx="1258200" cy="25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 txBox="1"/>
          <p:nvPr/>
        </p:nvSpPr>
        <p:spPr>
          <a:xfrm>
            <a:off x="6007950" y="4160325"/>
            <a:ext cx="293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(F = E + I B)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</a:t>
            </a:r>
            <a:r>
              <a:rPr lang="en-GB"/>
              <a:t>Applications - Physics - QM &amp; GR</a:t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158500" y="933325"/>
            <a:ext cx="877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Quantum Mechanics - becomes more interpretable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rgbClr val="CC4125"/>
                </a:solidFill>
              </a:rPr>
              <a:t>4 Gamma matrices</a:t>
            </a:r>
            <a:r>
              <a:rPr lang="en-GB">
                <a:solidFill>
                  <a:schemeClr val="lt2"/>
                </a:solidFill>
              </a:rPr>
              <a:t> → </a:t>
            </a:r>
            <a:r>
              <a:rPr lang="en-GB">
                <a:solidFill>
                  <a:schemeClr val="accent1"/>
                </a:solidFill>
              </a:rPr>
              <a:t>4 basis vectors of spacetime</a:t>
            </a:r>
            <a:r>
              <a:rPr lang="en-GB">
                <a:solidFill>
                  <a:schemeClr val="lt2"/>
                </a:solidFill>
              </a:rPr>
              <a:t> (not abstract!)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rgbClr val="CC4125"/>
                </a:solidFill>
              </a:rPr>
              <a:t>3 Pauli matrices</a:t>
            </a:r>
            <a:r>
              <a:rPr lang="en-GB">
                <a:solidFill>
                  <a:schemeClr val="lt2"/>
                </a:solidFill>
              </a:rPr>
              <a:t>     → </a:t>
            </a:r>
            <a:r>
              <a:rPr lang="en-GB">
                <a:solidFill>
                  <a:schemeClr val="accent1"/>
                </a:solidFill>
              </a:rPr>
              <a:t>3 basis vectors of space</a:t>
            </a:r>
            <a:r>
              <a:rPr lang="en-GB">
                <a:solidFill>
                  <a:schemeClr val="lt2"/>
                </a:solidFill>
              </a:rPr>
              <a:t> (and can be made from the 4 spacetime vectors!)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4200" y="1687150"/>
            <a:ext cx="4251500" cy="9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050" y="1702463"/>
            <a:ext cx="4006575" cy="60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192100" y="2591725"/>
            <a:ext cx="8711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General Relativity (Gravity), two approaches: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Usual curved-space approach but with GA simplifying calculations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Gauge-Theory Gravity (https://arxiv.org/abs/gr-qc/0405033)</a:t>
            </a:r>
            <a:endParaRPr>
              <a:solidFill>
                <a:schemeClr val="lt2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Space is flat, introduce gauge fields instead</a:t>
            </a:r>
            <a:endParaRPr>
              <a:solidFill>
                <a:schemeClr val="lt2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Predictions almost all identical as ordinary approach</a:t>
            </a:r>
            <a:endParaRPr>
              <a:solidFill>
                <a:schemeClr val="lt2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>
                <a:solidFill>
                  <a:schemeClr val="lt2"/>
                </a:solidFill>
              </a:rPr>
              <a:t>Lead to theoretical discovery of gravitational wave memory-effect</a:t>
            </a:r>
            <a:endParaRPr>
              <a:solidFill>
                <a:schemeClr val="lt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		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